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4" r:id="rId9"/>
    <p:sldId id="265" r:id="rId10"/>
    <p:sldId id="271" r:id="rId11"/>
    <p:sldId id="266" r:id="rId12"/>
    <p:sldId id="267" r:id="rId13"/>
    <p:sldId id="268" r:id="rId14"/>
    <p:sldId id="269"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7" autoAdjust="0"/>
    <p:restoredTop sz="94660"/>
  </p:normalViewPr>
  <p:slideViewPr>
    <p:cSldViewPr snapToGrid="0">
      <p:cViewPr varScale="1">
        <p:scale>
          <a:sx n="74" d="100"/>
          <a:sy n="74" d="100"/>
        </p:scale>
        <p:origin x="45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45C443-6808-450E-AC41-78829DFF0DBB}" type="datetimeFigureOut">
              <a:rPr lang="en-US" smtClean="0"/>
              <a:t>5/17/2018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A84567-4EB5-4F81-8AA0-1CA73F00F797}" type="slidenum">
              <a:rPr lang="en-US" smtClean="0"/>
              <a:t>‹#›</a:t>
            </a:fld>
            <a:endParaRPr lang="en-US"/>
          </a:p>
        </p:txBody>
      </p:sp>
    </p:spTree>
    <p:extLst>
      <p:ext uri="{BB962C8B-B14F-4D97-AF65-F5344CB8AC3E}">
        <p14:creationId xmlns:p14="http://schemas.microsoft.com/office/powerpoint/2010/main" val="39899173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9A85F8-F658-4251-9324-735325B20DB5}" type="slidenum">
              <a:rPr lang="en-US" smtClean="0"/>
              <a:t>8</a:t>
            </a:fld>
            <a:endParaRPr lang="en-US"/>
          </a:p>
        </p:txBody>
      </p:sp>
    </p:spTree>
    <p:extLst>
      <p:ext uri="{BB962C8B-B14F-4D97-AF65-F5344CB8AC3E}">
        <p14:creationId xmlns:p14="http://schemas.microsoft.com/office/powerpoint/2010/main" val="2066215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5/17/2018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5/17/2018</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hyperlink" Target="https://www.youtube.com/watch?v=9FBxfd7DL3E" TargetMode="Externa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Chapter 1:  </a:t>
            </a:r>
            <a:br>
              <a:rPr lang="en-US" dirty="0" smtClean="0"/>
            </a:br>
            <a:r>
              <a:rPr lang="en-US" dirty="0" smtClean="0"/>
              <a:t>What is Happiness?</a:t>
            </a:r>
            <a:endParaRPr lang="en-US" dirty="0"/>
          </a:p>
        </p:txBody>
      </p:sp>
      <p:sp>
        <p:nvSpPr>
          <p:cNvPr id="3" name="Subtitle 2"/>
          <p:cNvSpPr>
            <a:spLocks noGrp="1"/>
          </p:cNvSpPr>
          <p:nvPr>
            <p:ph type="subTitle" idx="1"/>
          </p:nvPr>
        </p:nvSpPr>
        <p:spPr/>
        <p:txBody>
          <a:bodyPr/>
          <a:lstStyle/>
          <a:p>
            <a:r>
              <a:rPr lang="en-US" dirty="0" smtClean="0"/>
              <a:t>Happiness and Health…a two way street!</a:t>
            </a:r>
            <a:endParaRPr lang="en-US" dirty="0"/>
          </a:p>
        </p:txBody>
      </p:sp>
    </p:spTree>
    <p:extLst>
      <p:ext uri="{BB962C8B-B14F-4D97-AF65-F5344CB8AC3E}">
        <p14:creationId xmlns:p14="http://schemas.microsoft.com/office/powerpoint/2010/main" val="572710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6000" r="-6000"/>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2587626" y="266700"/>
            <a:ext cx="8915400" cy="566738"/>
          </a:xfrm>
        </p:spPr>
        <p:txBody>
          <a:bodyPr>
            <a:noAutofit/>
          </a:bodyPr>
          <a:lstStyle/>
          <a:p>
            <a:r>
              <a:rPr lang="en-US" sz="4800" dirty="0" smtClean="0"/>
              <a:t>Happiness and Wellbeing</a:t>
            </a:r>
            <a:endParaRPr lang="en-US" sz="4800" dirty="0"/>
          </a:p>
        </p:txBody>
      </p:sp>
      <p:sp>
        <p:nvSpPr>
          <p:cNvPr id="6" name="Text Placeholder 5"/>
          <p:cNvSpPr>
            <a:spLocks noGrp="1"/>
          </p:cNvSpPr>
          <p:nvPr>
            <p:ph type="body" sz="half" idx="2"/>
          </p:nvPr>
        </p:nvSpPr>
        <p:spPr/>
        <p:txBody>
          <a:bodyPr/>
          <a:lstStyle/>
          <a:p>
            <a:r>
              <a:rPr lang="en-US" dirty="0" smtClean="0"/>
              <a:t>Happiness tends to </a:t>
            </a:r>
            <a:endParaRPr lang="en-US" dirty="0"/>
          </a:p>
        </p:txBody>
      </p:sp>
    </p:spTree>
    <p:extLst>
      <p:ext uri="{BB962C8B-B14F-4D97-AF65-F5344CB8AC3E}">
        <p14:creationId xmlns:p14="http://schemas.microsoft.com/office/powerpoint/2010/main" val="1633634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1415" y="4800600"/>
            <a:ext cx="8915400" cy="566738"/>
          </a:xfrm>
        </p:spPr>
        <p:txBody>
          <a:bodyPr/>
          <a:lstStyle/>
          <a:p>
            <a:r>
              <a:rPr lang="en-US" dirty="0" smtClean="0"/>
              <a:t>The PERMA Model of Wellbeing</a:t>
            </a:r>
            <a:endParaRPr lang="en-US" dirty="0"/>
          </a:p>
        </p:txBody>
      </p:sp>
      <p:sp>
        <p:nvSpPr>
          <p:cNvPr id="4" name="Text Placeholder 3"/>
          <p:cNvSpPr>
            <a:spLocks noGrp="1"/>
          </p:cNvSpPr>
          <p:nvPr>
            <p:ph type="body" sz="half" idx="2"/>
          </p:nvPr>
        </p:nvSpPr>
        <p:spPr>
          <a:xfrm>
            <a:off x="1941415" y="5367338"/>
            <a:ext cx="9942513" cy="1319212"/>
          </a:xfrm>
        </p:spPr>
        <p:txBody>
          <a:bodyPr>
            <a:noAutofit/>
          </a:bodyPr>
          <a:lstStyle/>
          <a:p>
            <a:r>
              <a:rPr lang="en-US" sz="2400" dirty="0"/>
              <a:t> </a:t>
            </a:r>
            <a:r>
              <a:rPr lang="en-US" sz="2400" b="1" dirty="0"/>
              <a:t>Martin Seligman</a:t>
            </a:r>
            <a:r>
              <a:rPr lang="en-US" sz="2400" dirty="0"/>
              <a:t> </a:t>
            </a:r>
            <a:r>
              <a:rPr lang="en-US" sz="2400" dirty="0" smtClean="0"/>
              <a:t>defines </a:t>
            </a:r>
            <a:r>
              <a:rPr lang="en-US" sz="2400" dirty="0"/>
              <a:t>five core element of psychological well-being and happiness. </a:t>
            </a:r>
            <a:r>
              <a:rPr lang="en-US" sz="2400" dirty="0" smtClean="0"/>
              <a:t>He believes </a:t>
            </a:r>
            <a:r>
              <a:rPr lang="en-US" sz="2400" dirty="0"/>
              <a:t>that these five elements can help people reach a life of fulfillment, happiness, and meaning</a:t>
            </a:r>
          </a:p>
        </p:txBody>
      </p:sp>
      <p:pic>
        <p:nvPicPr>
          <p:cNvPr id="1028" name="Picture 4" descr="A scientific theory to happiness - perma mod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4131" y="121220"/>
            <a:ext cx="7089969" cy="46793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4912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PERMA and Strands of Wellbeing</a:t>
            </a:r>
            <a:br>
              <a:rPr lang="en-US" dirty="0" smtClean="0"/>
            </a:br>
            <a:r>
              <a:rPr lang="en-US" dirty="0" smtClean="0"/>
              <a:t>Common Ground</a:t>
            </a:r>
            <a:endParaRPr lang="en-US" dirty="0"/>
          </a:p>
        </p:txBody>
      </p:sp>
      <p:sp>
        <p:nvSpPr>
          <p:cNvPr id="6" name="Text Placeholder 5"/>
          <p:cNvSpPr>
            <a:spLocks noGrp="1"/>
          </p:cNvSpPr>
          <p:nvPr>
            <p:ph type="body" idx="1"/>
          </p:nvPr>
        </p:nvSpPr>
        <p:spPr/>
        <p:txBody>
          <a:bodyPr/>
          <a:lstStyle/>
          <a:p>
            <a:r>
              <a:rPr lang="en-US" dirty="0" smtClean="0"/>
              <a:t>PERMA: Seligman</a:t>
            </a:r>
            <a:endParaRPr lang="en-US" dirty="0"/>
          </a:p>
        </p:txBody>
      </p:sp>
      <p:sp>
        <p:nvSpPr>
          <p:cNvPr id="7" name="Content Placeholder 6"/>
          <p:cNvSpPr>
            <a:spLocks noGrp="1"/>
          </p:cNvSpPr>
          <p:nvPr>
            <p:ph sz="half" idx="2"/>
          </p:nvPr>
        </p:nvSpPr>
        <p:spPr/>
        <p:txBody>
          <a:bodyPr>
            <a:normAutofit lnSpcReduction="10000"/>
          </a:bodyPr>
          <a:lstStyle/>
          <a:p>
            <a:r>
              <a:rPr lang="en-US" dirty="0" smtClean="0">
                <a:solidFill>
                  <a:srgbClr val="0070C0"/>
                </a:solidFill>
              </a:rPr>
              <a:t>Positive Emotions: </a:t>
            </a:r>
            <a:r>
              <a:rPr lang="en-US" dirty="0">
                <a:solidFill>
                  <a:srgbClr val="0070C0"/>
                </a:solidFill>
              </a:rPr>
              <a:t>ability to be </a:t>
            </a:r>
            <a:r>
              <a:rPr lang="en-US" dirty="0" smtClean="0">
                <a:solidFill>
                  <a:srgbClr val="0070C0"/>
                </a:solidFill>
              </a:rPr>
              <a:t>optimistic. Enjoyment focus.</a:t>
            </a:r>
          </a:p>
          <a:p>
            <a:r>
              <a:rPr lang="en-US" dirty="0" smtClean="0">
                <a:solidFill>
                  <a:srgbClr val="0070C0"/>
                </a:solidFill>
              </a:rPr>
              <a:t>Engagement:  Doing things that enhance flow. Hobbies, arts etc.</a:t>
            </a:r>
          </a:p>
          <a:p>
            <a:r>
              <a:rPr lang="en-US" dirty="0" smtClean="0">
                <a:solidFill>
                  <a:srgbClr val="0070C0"/>
                </a:solidFill>
              </a:rPr>
              <a:t>Relationships:  Love intimacy, strong emotional and physical interaction</a:t>
            </a:r>
          </a:p>
          <a:p>
            <a:r>
              <a:rPr lang="en-US" dirty="0" smtClean="0">
                <a:solidFill>
                  <a:srgbClr val="00B050"/>
                </a:solidFill>
              </a:rPr>
              <a:t>Meaning:  Finding and living with purpose in your life</a:t>
            </a:r>
          </a:p>
          <a:p>
            <a:r>
              <a:rPr lang="en-US" dirty="0" smtClean="0">
                <a:solidFill>
                  <a:srgbClr val="C00000"/>
                </a:solidFill>
              </a:rPr>
              <a:t>Accomplishment: Setting and reaching realistic goals</a:t>
            </a:r>
            <a:endParaRPr lang="en-US" dirty="0">
              <a:solidFill>
                <a:srgbClr val="C00000"/>
              </a:solidFill>
            </a:endParaRPr>
          </a:p>
        </p:txBody>
      </p:sp>
      <p:sp>
        <p:nvSpPr>
          <p:cNvPr id="8" name="Text Placeholder 7"/>
          <p:cNvSpPr>
            <a:spLocks noGrp="1"/>
          </p:cNvSpPr>
          <p:nvPr>
            <p:ph type="body" sz="quarter" idx="3"/>
          </p:nvPr>
        </p:nvSpPr>
        <p:spPr/>
        <p:txBody>
          <a:bodyPr/>
          <a:lstStyle/>
          <a:p>
            <a:r>
              <a:rPr lang="en-US" dirty="0" smtClean="0"/>
              <a:t>Three Strands: </a:t>
            </a:r>
            <a:r>
              <a:rPr lang="en-US" dirty="0" err="1" smtClean="0"/>
              <a:t>Beutner</a:t>
            </a:r>
            <a:endParaRPr lang="en-US" dirty="0"/>
          </a:p>
        </p:txBody>
      </p:sp>
      <p:sp>
        <p:nvSpPr>
          <p:cNvPr id="9" name="Content Placeholder 8"/>
          <p:cNvSpPr>
            <a:spLocks noGrp="1"/>
          </p:cNvSpPr>
          <p:nvPr>
            <p:ph sz="quarter" idx="4"/>
          </p:nvPr>
        </p:nvSpPr>
        <p:spPr>
          <a:xfrm>
            <a:off x="7166956" y="2545738"/>
            <a:ext cx="4529743" cy="3354060"/>
          </a:xfrm>
        </p:spPr>
        <p:txBody>
          <a:bodyPr/>
          <a:lstStyle/>
          <a:p>
            <a:r>
              <a:rPr lang="en-US" dirty="0" smtClean="0">
                <a:solidFill>
                  <a:srgbClr val="0070C0"/>
                </a:solidFill>
              </a:rPr>
              <a:t>Pleasure: Sum of moments of experienced  happiness/enjoyment</a:t>
            </a:r>
          </a:p>
          <a:p>
            <a:r>
              <a:rPr lang="en-US" dirty="0" smtClean="0">
                <a:solidFill>
                  <a:srgbClr val="00B050"/>
                </a:solidFill>
              </a:rPr>
              <a:t>Purpose:  Life that involves greater meaning and in service to the greater good</a:t>
            </a:r>
          </a:p>
          <a:p>
            <a:r>
              <a:rPr lang="en-US" dirty="0" smtClean="0">
                <a:solidFill>
                  <a:srgbClr val="C00000"/>
                </a:solidFill>
              </a:rPr>
              <a:t>Pride:  Personal satisfaction with accomplishments and where you are at this stage in your life.</a:t>
            </a:r>
            <a:endParaRPr lang="en-US" dirty="0">
              <a:solidFill>
                <a:srgbClr val="C00000"/>
              </a:solidFill>
            </a:endParaRPr>
          </a:p>
        </p:txBody>
      </p:sp>
    </p:spTree>
    <p:extLst>
      <p:ext uri="{BB962C8B-B14F-4D97-AF65-F5344CB8AC3E}">
        <p14:creationId xmlns:p14="http://schemas.microsoft.com/office/powerpoint/2010/main" val="243425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943100" y="2058750"/>
            <a:ext cx="9561511" cy="1468800"/>
          </a:xfrm>
        </p:spPr>
        <p:txBody>
          <a:bodyPr/>
          <a:lstStyle/>
          <a:p>
            <a:r>
              <a:rPr lang="en-US" dirty="0" smtClean="0"/>
              <a:t>Positive Psychology:  The Happy Life</a:t>
            </a:r>
            <a:endParaRPr lang="en-US" dirty="0"/>
          </a:p>
        </p:txBody>
      </p:sp>
      <p:sp>
        <p:nvSpPr>
          <p:cNvPr id="8" name="Text Placeholder 7"/>
          <p:cNvSpPr>
            <a:spLocks noGrp="1"/>
          </p:cNvSpPr>
          <p:nvPr>
            <p:ph type="body" idx="1"/>
          </p:nvPr>
        </p:nvSpPr>
        <p:spPr/>
        <p:txBody>
          <a:bodyPr>
            <a:normAutofit fontScale="70000" lnSpcReduction="20000"/>
          </a:bodyPr>
          <a:lstStyle/>
          <a:p>
            <a:r>
              <a:rPr lang="en-US" dirty="0" smtClean="0"/>
              <a:t>Examining Life:  Pleasant Life, The Good life (engagement), Meaningful Life.</a:t>
            </a:r>
          </a:p>
          <a:p>
            <a:endParaRPr lang="en-US" dirty="0"/>
          </a:p>
          <a:p>
            <a:r>
              <a:rPr lang="en-US" dirty="0" smtClean="0">
                <a:hlinkClick r:id="rId2"/>
              </a:rPr>
              <a:t>video link (click here</a:t>
            </a:r>
            <a:r>
              <a:rPr lang="en-US" dirty="0" smtClean="0">
                <a:hlinkClick r:id="rId2"/>
              </a:rPr>
              <a:t>)</a:t>
            </a:r>
            <a:r>
              <a:rPr lang="en-US" dirty="0" smtClean="0"/>
              <a:t>  (this link is also in your module and </a:t>
            </a:r>
            <a:r>
              <a:rPr lang="en-US" dirty="0" err="1" smtClean="0"/>
              <a:t>prei</a:t>
            </a:r>
            <a:r>
              <a:rPr lang="en-US" dirty="0" smtClean="0"/>
              <a:t>, but in case you missed this….</a:t>
            </a:r>
            <a:endParaRPr lang="en-US" dirty="0"/>
          </a:p>
        </p:txBody>
      </p:sp>
    </p:spTree>
    <p:extLst>
      <p:ext uri="{BB962C8B-B14F-4D97-AF65-F5344CB8AC3E}">
        <p14:creationId xmlns:p14="http://schemas.microsoft.com/office/powerpoint/2010/main" val="821331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From the </a:t>
            </a:r>
            <a:r>
              <a:rPr lang="en-US" dirty="0" smtClean="0"/>
              <a:t>Video:  Martin Seligman – Positive Psychology</a:t>
            </a:r>
            <a:endParaRPr lang="en-US" dirty="0"/>
          </a:p>
        </p:txBody>
      </p:sp>
      <p:sp>
        <p:nvSpPr>
          <p:cNvPr id="5" name="Content Placeholder 4"/>
          <p:cNvSpPr>
            <a:spLocks noGrp="1"/>
          </p:cNvSpPr>
          <p:nvPr>
            <p:ph idx="1"/>
          </p:nvPr>
        </p:nvSpPr>
        <p:spPr/>
        <p:txBody>
          <a:bodyPr>
            <a:normAutofit fontScale="92500" lnSpcReduction="20000"/>
          </a:bodyPr>
          <a:lstStyle/>
          <a:p>
            <a:r>
              <a:rPr lang="en-US" dirty="0" smtClean="0"/>
              <a:t>What are the challenges of each specific type of life?</a:t>
            </a:r>
          </a:p>
          <a:p>
            <a:r>
              <a:rPr lang="en-US" dirty="0" smtClean="0"/>
              <a:t>Can we be happy in a specific type of life when other aspects are somewhat absent?</a:t>
            </a:r>
          </a:p>
          <a:p>
            <a:r>
              <a:rPr lang="en-US" dirty="0" smtClean="0"/>
              <a:t>When does flow occur and why does it matter?  If is the same for all or can we find flow in many different ways?</a:t>
            </a:r>
          </a:p>
          <a:p>
            <a:r>
              <a:rPr lang="en-US" dirty="0" smtClean="0"/>
              <a:t>How is knowing our strengths enhance our happy life?</a:t>
            </a:r>
          </a:p>
          <a:p>
            <a:r>
              <a:rPr lang="en-US" dirty="0" smtClean="0"/>
              <a:t>What skills can we use to enhance the pleasures, meaning and satisfaction in our life?</a:t>
            </a:r>
          </a:p>
          <a:p>
            <a:r>
              <a:rPr lang="en-US" dirty="0" smtClean="0"/>
              <a:t>Which type of life matters most and why?  </a:t>
            </a:r>
            <a:r>
              <a:rPr lang="en-US" dirty="0" smtClean="0"/>
              <a:t>Which make the greatest contribution to life satisfaction?</a:t>
            </a:r>
            <a:endParaRPr lang="en-US" dirty="0"/>
          </a:p>
          <a:p>
            <a:r>
              <a:rPr lang="en-US" dirty="0" smtClean="0"/>
              <a:t>What about health and </a:t>
            </a:r>
            <a:r>
              <a:rPr lang="en-US" dirty="0" smtClean="0"/>
              <a:t>productivity? Does </a:t>
            </a:r>
            <a:r>
              <a:rPr lang="en-US" dirty="0" smtClean="0"/>
              <a:t>a life with meaning and engagement enhance each?</a:t>
            </a:r>
          </a:p>
          <a:p>
            <a:r>
              <a:rPr lang="en-US" dirty="0" smtClean="0"/>
              <a:t>Why do we need to be optimistic?</a:t>
            </a:r>
            <a:endParaRPr lang="en-US" dirty="0"/>
          </a:p>
        </p:txBody>
      </p:sp>
    </p:spTree>
    <p:extLst>
      <p:ext uri="{BB962C8B-B14F-4D97-AF65-F5344CB8AC3E}">
        <p14:creationId xmlns:p14="http://schemas.microsoft.com/office/powerpoint/2010/main" val="2437470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Happiness/Wellbeing and Health</a:t>
            </a:r>
            <a:endParaRPr lang="en-US" dirty="0"/>
          </a:p>
        </p:txBody>
      </p:sp>
      <p:sp>
        <p:nvSpPr>
          <p:cNvPr id="5" name="Text Placeholder 4"/>
          <p:cNvSpPr>
            <a:spLocks noGrp="1"/>
          </p:cNvSpPr>
          <p:nvPr>
            <p:ph type="body" idx="1"/>
          </p:nvPr>
        </p:nvSpPr>
        <p:spPr/>
        <p:txBody>
          <a:bodyPr/>
          <a:lstStyle/>
          <a:p>
            <a:r>
              <a:rPr lang="en-US" dirty="0" smtClean="0"/>
              <a:t>Look for the common ground between the two visuals on the next slide</a:t>
            </a:r>
            <a:endParaRPr lang="en-US" dirty="0"/>
          </a:p>
        </p:txBody>
      </p:sp>
    </p:spTree>
    <p:extLst>
      <p:ext uri="{BB962C8B-B14F-4D97-AF65-F5344CB8AC3E}">
        <p14:creationId xmlns:p14="http://schemas.microsoft.com/office/powerpoint/2010/main" val="4211992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18518"/>
            <a:ext cx="10185950" cy="1478570"/>
          </a:xfrm>
        </p:spPr>
        <p:txBody>
          <a:bodyPr>
            <a:normAutofit fontScale="90000"/>
          </a:bodyPr>
          <a:lstStyle/>
          <a:p>
            <a:pPr algn="ctr"/>
            <a:r>
              <a:rPr lang="en-US" dirty="0" smtClean="0"/>
              <a:t>The Road to Discovery:  </a:t>
            </a:r>
            <a:br>
              <a:rPr lang="en-US" dirty="0" smtClean="0"/>
            </a:br>
            <a:r>
              <a:rPr lang="en-US" dirty="0" smtClean="0"/>
              <a:t>Blue Zones (longevity Hot Spots and Happy Zones)</a:t>
            </a:r>
            <a:endParaRPr lang="en-US" dirty="0"/>
          </a:p>
        </p:txBody>
      </p:sp>
      <p:pic>
        <p:nvPicPr>
          <p:cNvPr id="2050" name="Picture 2" descr="Image result for blue zones of happine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771" y="2016794"/>
            <a:ext cx="4811390" cy="46863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blue zones of happines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0555" y="1955275"/>
            <a:ext cx="6076950" cy="4686300"/>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p:cNvCxnSpPr/>
          <p:nvPr/>
        </p:nvCxnSpPr>
        <p:spPr>
          <a:xfrm flipV="1">
            <a:off x="3956180" y="5281127"/>
            <a:ext cx="186612" cy="24259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953639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6" name="TextBox 5"/>
          <p:cNvSpPr txBox="1"/>
          <p:nvPr/>
        </p:nvSpPr>
        <p:spPr>
          <a:xfrm>
            <a:off x="1219200" y="2933700"/>
            <a:ext cx="184731" cy="369332"/>
          </a:xfrm>
          <a:prstGeom prst="rect">
            <a:avLst/>
          </a:prstGeom>
          <a:noFill/>
        </p:spPr>
        <p:txBody>
          <a:bodyPr wrap="none" rtlCol="0">
            <a:spAutoFit/>
          </a:bodyPr>
          <a:lstStyle/>
          <a:p>
            <a:endParaRPr lang="en-US" dirty="0"/>
          </a:p>
        </p:txBody>
      </p:sp>
      <p:sp>
        <p:nvSpPr>
          <p:cNvPr id="7" name="TextBox 6"/>
          <p:cNvSpPr txBox="1"/>
          <p:nvPr/>
        </p:nvSpPr>
        <p:spPr>
          <a:xfrm>
            <a:off x="342900" y="-76200"/>
            <a:ext cx="3771900" cy="646331"/>
          </a:xfrm>
          <a:prstGeom prst="rect">
            <a:avLst/>
          </a:prstGeom>
          <a:solidFill>
            <a:schemeClr val="bg1"/>
          </a:solidFill>
        </p:spPr>
        <p:txBody>
          <a:bodyPr wrap="square" rtlCol="0">
            <a:spAutoFit/>
          </a:bodyPr>
          <a:lstStyle/>
          <a:p>
            <a:r>
              <a:rPr lang="en-US" dirty="0" smtClean="0"/>
              <a:t>Evaluating self:</a:t>
            </a:r>
          </a:p>
          <a:p>
            <a:r>
              <a:rPr lang="en-US" dirty="0" smtClean="0"/>
              <a:t>Reliable measurement</a:t>
            </a:r>
            <a:endParaRPr lang="en-US" dirty="0"/>
          </a:p>
        </p:txBody>
      </p:sp>
    </p:spTree>
    <p:extLst>
      <p:ext uri="{BB962C8B-B14F-4D97-AF65-F5344CB8AC3E}">
        <p14:creationId xmlns:p14="http://schemas.microsoft.com/office/powerpoint/2010/main" val="2964610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Moving up the Cantrell Ladder:  How can you move up to the next level?</a:t>
            </a:r>
            <a:endParaRPr lang="en-US" dirty="0"/>
          </a:p>
        </p:txBody>
      </p:sp>
      <p:sp>
        <p:nvSpPr>
          <p:cNvPr id="3" name="Content Placeholder 2"/>
          <p:cNvSpPr>
            <a:spLocks noGrp="1"/>
          </p:cNvSpPr>
          <p:nvPr>
            <p:ph idx="1"/>
          </p:nvPr>
        </p:nvSpPr>
        <p:spPr/>
        <p:txBody>
          <a:bodyPr>
            <a:normAutofit fontScale="85000" lnSpcReduction="10000"/>
          </a:bodyPr>
          <a:lstStyle/>
          <a:p>
            <a:pPr fontAlgn="base"/>
            <a:r>
              <a:rPr lang="en-US" b="1" i="1" dirty="0"/>
              <a:t>Thriving</a:t>
            </a:r>
            <a:r>
              <a:rPr lang="en-US" i="1" dirty="0"/>
              <a:t> — wellbeing that is strong, consistent, and progressing. These respondents have positive views of their present life situation (7+) and have positive views of the next five years (8+). They report significantly fewer health problems, fewer sick days, less worry, stress, sadness, anger, and more happiness, enjoyment, interest, and respect.</a:t>
            </a:r>
          </a:p>
          <a:p>
            <a:pPr fontAlgn="base"/>
            <a:r>
              <a:rPr lang="en-US" b="1" i="1" dirty="0"/>
              <a:t>Struggling</a:t>
            </a:r>
            <a:r>
              <a:rPr lang="en-US" i="1" dirty="0"/>
              <a:t> — wellbeing that is moderate or inconsistent. These respondents have moderate views of their present life situation OR moderate OR negative views of their future. They are either struggling in the present, or expect to struggle in the future. They report more daily stress and worry about money than the “thriving” respondents, and more than double the amount of sick days. They are more likely to smoke, and are less likely to eat healthy.</a:t>
            </a:r>
          </a:p>
          <a:p>
            <a:pPr fontAlgn="base"/>
            <a:r>
              <a:rPr lang="en-US" b="1" i="1" dirty="0"/>
              <a:t>Suffering</a:t>
            </a:r>
            <a:r>
              <a:rPr lang="en-US" i="1" dirty="0"/>
              <a:t> — wellbeing that is at high risk. These respondents have poor ratings of their current life situation (4 and below) AND negative views of the next five years (4 and below). They are more likely to report lacking the basics of food and shelter, more likely to have physical pain, a lot of stress, worry, sadness, and anger. They have less access to health insurance and care, and more than double the disease burden, in comparison to “thriving” respondents.</a:t>
            </a:r>
          </a:p>
          <a:p>
            <a:endParaRPr lang="en-US" dirty="0"/>
          </a:p>
        </p:txBody>
      </p:sp>
    </p:spTree>
    <p:extLst>
      <p:ext uri="{BB962C8B-B14F-4D97-AF65-F5344CB8AC3E}">
        <p14:creationId xmlns:p14="http://schemas.microsoft.com/office/powerpoint/2010/main" val="42420094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Gallop Wellbeing </a:t>
            </a:r>
            <a:endParaRPr lang="en-US" dirty="0"/>
          </a:p>
        </p:txBody>
      </p:sp>
      <p:sp>
        <p:nvSpPr>
          <p:cNvPr id="3" name="Content Placeholder 2"/>
          <p:cNvSpPr>
            <a:spLocks noGrp="1"/>
          </p:cNvSpPr>
          <p:nvPr>
            <p:ph idx="1"/>
          </p:nvPr>
        </p:nvSpPr>
        <p:spPr/>
        <p:txBody>
          <a:bodyPr/>
          <a:lstStyle/>
          <a:p>
            <a:r>
              <a:rPr lang="en-US" sz="2800" dirty="0" smtClean="0"/>
              <a:t>Ask questions about</a:t>
            </a:r>
          </a:p>
          <a:p>
            <a:pPr lvl="1"/>
            <a:r>
              <a:rPr lang="en-US" sz="2800" dirty="0" smtClean="0"/>
              <a:t> </a:t>
            </a:r>
            <a:r>
              <a:rPr lang="en-US" sz="2800" dirty="0" smtClean="0"/>
              <a:t>Previous </a:t>
            </a:r>
            <a:r>
              <a:rPr lang="en-US" sz="2800" dirty="0" smtClean="0"/>
              <a:t>day feelings  (pleasure strand) related to experiencing </a:t>
            </a:r>
            <a:r>
              <a:rPr lang="en-US" sz="2800" dirty="0" smtClean="0"/>
              <a:t>self)</a:t>
            </a:r>
            <a:endParaRPr lang="en-US" sz="2800" dirty="0" smtClean="0"/>
          </a:p>
          <a:p>
            <a:pPr lvl="1"/>
            <a:r>
              <a:rPr lang="en-US" sz="2800" dirty="0" smtClean="0"/>
              <a:t>Worthwhile nature of their life (purpose and/or pride strand)</a:t>
            </a:r>
          </a:p>
          <a:p>
            <a:pPr lvl="1"/>
            <a:endParaRPr lang="en-US" dirty="0" smtClean="0"/>
          </a:p>
          <a:p>
            <a:pPr lvl="1"/>
            <a:endParaRPr lang="en-US" dirty="0"/>
          </a:p>
        </p:txBody>
      </p:sp>
    </p:spTree>
    <p:extLst>
      <p:ext uri="{BB962C8B-B14F-4D97-AF65-F5344CB8AC3E}">
        <p14:creationId xmlns:p14="http://schemas.microsoft.com/office/powerpoint/2010/main" val="13834514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9663" y="4724676"/>
            <a:ext cx="9602788" cy="1468800"/>
          </a:xfrm>
        </p:spPr>
        <p:txBody>
          <a:bodyPr>
            <a:normAutofit fontScale="90000"/>
          </a:bodyPr>
          <a:lstStyle/>
          <a:p>
            <a:r>
              <a:rPr lang="en-US" dirty="0" smtClean="0"/>
              <a:t/>
            </a:r>
            <a:br>
              <a:rPr lang="en-US" dirty="0" smtClean="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Results </a:t>
            </a:r>
            <a:r>
              <a:rPr lang="en-US" dirty="0" smtClean="0"/>
              <a:t>of polls differ as to questions asked but commonalities </a:t>
            </a:r>
            <a:r>
              <a:rPr lang="en-US" dirty="0" smtClean="0"/>
              <a:t>exist in terms of human needs.</a:t>
            </a:r>
            <a:br>
              <a:rPr lang="en-US" dirty="0" smtClean="0"/>
            </a:br>
            <a:r>
              <a:rPr lang="en-US" dirty="0"/>
              <a:t/>
            </a:r>
            <a:br>
              <a:rPr lang="en-US" dirty="0"/>
            </a:br>
            <a:r>
              <a:rPr lang="en-US" dirty="0" smtClean="0"/>
              <a:t>Maslow’s Hierarchy of needs </a:t>
            </a:r>
            <a:br>
              <a:rPr lang="en-US" dirty="0" smtClean="0"/>
            </a:br>
            <a:r>
              <a:rPr lang="en-US" dirty="0" smtClean="0"/>
              <a:t>1.   Basics in life, </a:t>
            </a:r>
            <a:br>
              <a:rPr lang="en-US" dirty="0" smtClean="0"/>
            </a:br>
            <a:r>
              <a:rPr lang="en-US" dirty="0" smtClean="0"/>
              <a:t>2.   Individual esteem and cognitive      growth</a:t>
            </a:r>
            <a:br>
              <a:rPr lang="en-US" dirty="0" smtClean="0"/>
            </a:br>
            <a:r>
              <a:rPr lang="en-US" dirty="0" smtClean="0"/>
              <a:t>3.   Growth of spirit through self actualization and transcendence, </a:t>
            </a:r>
            <a:endParaRPr lang="en-US" dirty="0"/>
          </a:p>
        </p:txBody>
      </p:sp>
    </p:spTree>
    <p:extLst>
      <p:ext uri="{BB962C8B-B14F-4D97-AF65-F5344CB8AC3E}">
        <p14:creationId xmlns:p14="http://schemas.microsoft.com/office/powerpoint/2010/main" val="3762390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21000" b="2000"/>
          </a:stretch>
        </a:blipFill>
        <a:effectLst/>
      </p:bgPr>
    </p:bg>
    <p:spTree>
      <p:nvGrpSpPr>
        <p:cNvPr id="1" name=""/>
        <p:cNvGrpSpPr/>
        <p:nvPr/>
      </p:nvGrpSpPr>
      <p:grpSpPr>
        <a:xfrm>
          <a:off x="0" y="0"/>
          <a:ext cx="0" cy="0"/>
          <a:chOff x="0" y="0"/>
          <a:chExt cx="0" cy="0"/>
        </a:xfrm>
      </p:grpSpPr>
      <p:sp>
        <p:nvSpPr>
          <p:cNvPr id="4" name="TextBox 3"/>
          <p:cNvSpPr txBox="1"/>
          <p:nvPr/>
        </p:nvSpPr>
        <p:spPr>
          <a:xfrm>
            <a:off x="8877300" y="4667250"/>
            <a:ext cx="3206327" cy="646331"/>
          </a:xfrm>
          <a:prstGeom prst="rect">
            <a:avLst/>
          </a:prstGeom>
          <a:solidFill>
            <a:schemeClr val="bg1"/>
          </a:solidFill>
        </p:spPr>
        <p:txBody>
          <a:bodyPr wrap="none" rtlCol="0">
            <a:spAutoFit/>
          </a:bodyPr>
          <a:lstStyle/>
          <a:p>
            <a:r>
              <a:rPr lang="en-US" b="1" dirty="0" smtClean="0">
                <a:solidFill>
                  <a:srgbClr val="C00000"/>
                </a:solidFill>
              </a:rPr>
              <a:t>Basic needs of Maslow’s</a:t>
            </a:r>
          </a:p>
          <a:p>
            <a:r>
              <a:rPr lang="en-US" b="1" dirty="0" smtClean="0">
                <a:solidFill>
                  <a:srgbClr val="C00000"/>
                </a:solidFill>
              </a:rPr>
              <a:t>Hierarchy must be met first</a:t>
            </a:r>
            <a:r>
              <a:rPr lang="en-US" dirty="0" smtClean="0"/>
              <a:t>.</a:t>
            </a:r>
            <a:endParaRPr lang="en-US" dirty="0"/>
          </a:p>
        </p:txBody>
      </p:sp>
    </p:spTree>
    <p:extLst>
      <p:ext uri="{BB962C8B-B14F-4D97-AF65-F5344CB8AC3E}">
        <p14:creationId xmlns:p14="http://schemas.microsoft.com/office/powerpoint/2010/main" val="2686139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extBox 1"/>
          <p:cNvSpPr txBox="1"/>
          <p:nvPr/>
        </p:nvSpPr>
        <p:spPr>
          <a:xfrm>
            <a:off x="990600" y="4252258"/>
            <a:ext cx="10677923" cy="2062103"/>
          </a:xfrm>
          <a:prstGeom prst="rect">
            <a:avLst/>
          </a:prstGeom>
          <a:noFill/>
        </p:spPr>
        <p:txBody>
          <a:bodyPr wrap="none" rtlCol="0">
            <a:spAutoFit/>
          </a:bodyPr>
          <a:lstStyle/>
          <a:p>
            <a:r>
              <a:rPr lang="en-US" sz="3200" b="1" dirty="0" smtClean="0">
                <a:solidFill>
                  <a:schemeClr val="bg1"/>
                </a:solidFill>
              </a:rPr>
              <a:t>For overall mood and positive emotions, income of</a:t>
            </a:r>
          </a:p>
          <a:p>
            <a:r>
              <a:rPr lang="en-US" sz="3200" b="1" dirty="0" smtClean="0">
                <a:solidFill>
                  <a:schemeClr val="bg1"/>
                </a:solidFill>
              </a:rPr>
              <a:t>75,000 for a family of four is the threshold.  This varies </a:t>
            </a:r>
          </a:p>
          <a:p>
            <a:r>
              <a:rPr lang="en-US" sz="3200" b="1" dirty="0">
                <a:solidFill>
                  <a:schemeClr val="bg1"/>
                </a:solidFill>
              </a:rPr>
              <a:t>l</a:t>
            </a:r>
            <a:r>
              <a:rPr lang="en-US" sz="3200" b="1" dirty="0" smtClean="0">
                <a:solidFill>
                  <a:schemeClr val="bg1"/>
                </a:solidFill>
              </a:rPr>
              <a:t>ittle with more income.  </a:t>
            </a:r>
          </a:p>
          <a:p>
            <a:r>
              <a:rPr lang="en-US" sz="3200" b="1" dirty="0" smtClean="0">
                <a:solidFill>
                  <a:schemeClr val="bg1"/>
                </a:solidFill>
              </a:rPr>
              <a:t>Our sense of doing well does go up as we earn </a:t>
            </a:r>
            <a:r>
              <a:rPr lang="en-US" sz="2800" b="1" dirty="0" smtClean="0">
                <a:solidFill>
                  <a:schemeClr val="bg1"/>
                </a:solidFill>
              </a:rPr>
              <a:t>more.</a:t>
            </a:r>
            <a:endParaRPr lang="en-US" sz="2800" b="1" dirty="0">
              <a:solidFill>
                <a:schemeClr val="bg1"/>
              </a:solidFill>
            </a:endParaRPr>
          </a:p>
        </p:txBody>
      </p:sp>
      <p:sp>
        <p:nvSpPr>
          <p:cNvPr id="3" name="TextBox 2"/>
          <p:cNvSpPr txBox="1"/>
          <p:nvPr/>
        </p:nvSpPr>
        <p:spPr>
          <a:xfrm>
            <a:off x="3429000" y="1314450"/>
            <a:ext cx="5205271" cy="646331"/>
          </a:xfrm>
          <a:prstGeom prst="rect">
            <a:avLst/>
          </a:prstGeom>
          <a:solidFill>
            <a:schemeClr val="bg1"/>
          </a:solidFill>
        </p:spPr>
        <p:txBody>
          <a:bodyPr wrap="none" rtlCol="0">
            <a:spAutoFit/>
          </a:bodyPr>
          <a:lstStyle/>
          <a:p>
            <a:r>
              <a:rPr lang="en-US" sz="3600" dirty="0" smtClean="0"/>
              <a:t>Money and Happiness</a:t>
            </a:r>
            <a:endParaRPr lang="en-US" sz="3600" dirty="0"/>
          </a:p>
        </p:txBody>
      </p:sp>
    </p:spTree>
    <p:extLst>
      <p:ext uri="{BB962C8B-B14F-4D97-AF65-F5344CB8AC3E}">
        <p14:creationId xmlns:p14="http://schemas.microsoft.com/office/powerpoint/2010/main" val="2833448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Stop</a:t>
            </a:r>
            <a:endParaRPr lang="en-US" dirty="0"/>
          </a:p>
        </p:txBody>
      </p:sp>
      <p:sp>
        <p:nvSpPr>
          <p:cNvPr id="3" name="Text Placeholder 2"/>
          <p:cNvSpPr>
            <a:spLocks noGrp="1"/>
          </p:cNvSpPr>
          <p:nvPr>
            <p:ph type="body" idx="1"/>
          </p:nvPr>
        </p:nvSpPr>
        <p:spPr>
          <a:solidFill>
            <a:schemeClr val="bg1"/>
          </a:solidFill>
        </p:spPr>
        <p:txBody>
          <a:bodyPr>
            <a:normAutofit fontScale="77500" lnSpcReduction="20000"/>
          </a:bodyPr>
          <a:lstStyle/>
          <a:p>
            <a:r>
              <a:rPr lang="en-US" sz="4000" dirty="0" smtClean="0"/>
              <a:t>Chapter two:  What we know about Happiness</a:t>
            </a:r>
            <a:r>
              <a:rPr lang="en-US" sz="4000" dirty="0" smtClean="0"/>
              <a:t>.</a:t>
            </a:r>
            <a:endParaRPr lang="en-US" sz="4000" dirty="0"/>
          </a:p>
        </p:txBody>
      </p:sp>
    </p:spTree>
    <p:extLst>
      <p:ext uri="{BB962C8B-B14F-4D97-AF65-F5344CB8AC3E}">
        <p14:creationId xmlns:p14="http://schemas.microsoft.com/office/powerpoint/2010/main" val="3166585179"/>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123</TotalTime>
  <Words>391</Words>
  <Application>Microsoft Office PowerPoint</Application>
  <PresentationFormat>Widescreen</PresentationFormat>
  <Paragraphs>54</Paragraphs>
  <Slides>15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Century Gothic</vt:lpstr>
      <vt:lpstr>Wingdings 3</vt:lpstr>
      <vt:lpstr>Wisp</vt:lpstr>
      <vt:lpstr>Chapter 1:   What is Happiness?</vt:lpstr>
      <vt:lpstr>Happiness and Wellbeing</vt:lpstr>
      <vt:lpstr>The PERMA Model of Wellbeing</vt:lpstr>
      <vt:lpstr>PERMA and Strands of Wellbeing Common Ground</vt:lpstr>
      <vt:lpstr>Positive Psychology:  The Happy Life</vt:lpstr>
      <vt:lpstr>From the Video:  Martin Seligman – Positive Psychology</vt:lpstr>
      <vt:lpstr>Happiness/Wellbeing and Health</vt:lpstr>
      <vt:lpstr>The Road to Discovery:   Blue Zones (longevity Hot Spots and Happy Zones)</vt:lpstr>
      <vt:lpstr>PowerPoint Presentation</vt:lpstr>
      <vt:lpstr>Moving up the Cantrell Ladder:  How can you move up to the next level?</vt:lpstr>
      <vt:lpstr>Gallop Wellbeing </vt:lpstr>
      <vt:lpstr>            Results of polls differ as to questions asked but commonalities exist in terms of human needs.  Maslow’s Hierarchy of needs  1.   Basics in life,  2.   Individual esteem and cognitive      growth 3.   Growth of spirit through self actualization and transcendence, </vt:lpstr>
      <vt:lpstr>PowerPoint Presentation</vt:lpstr>
      <vt:lpstr>PowerPoint Presentation</vt:lpstr>
      <vt:lpstr>Next Stop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What is Happiness?</dc:title>
  <dc:creator>brendamoore</dc:creator>
  <cp:lastModifiedBy>brendamoore</cp:lastModifiedBy>
  <cp:revision>13</cp:revision>
  <dcterms:created xsi:type="dcterms:W3CDTF">2018-01-05T15:13:36Z</dcterms:created>
  <dcterms:modified xsi:type="dcterms:W3CDTF">2018-05-17T14:59:35Z</dcterms:modified>
</cp:coreProperties>
</file>